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0.png>
</file>

<file path=ppt/media/image11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6CF4-0CCE-154A-A3B7-D3A8F11093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8AB70-7E97-EB40-9222-B9744EA7C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5F5E8-230C-BF4C-89BF-185D5622E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DC89A-E888-3B46-95AB-198D94603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145DF-D904-3243-9A77-CDEE78B40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860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1490D-0E76-B847-9C1F-D736CB1D5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79C78-96DF-6A4D-8887-4C604A407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BCBF3-4233-E240-9FFD-0AD62B05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A0BE6-134F-7044-9C51-060BAA820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B33F1-434F-C44B-9110-E4253E484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81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ADA61-76AA-0149-BDCF-08302383C9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E2AB3-10C7-3542-8DB1-913D09EA2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57CA6-BDD6-B34A-B9A2-4B9F09B07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B1E5C-1045-2F4E-A7C6-DDE531C6F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335A7-842C-654F-83CB-F0D6658A3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544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03308-CC7E-524C-A699-D7532755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F8854-60ED-B344-9303-B2A668E27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F394F-6E3B-C249-AFC4-7D6E4B9BD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DC952-60CA-6D46-B78A-8A9E020D7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03674-145D-1E4F-85CC-C5B305257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9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C7089-FB18-D24E-8367-6491E0B64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C8AAF-20EE-A141-9739-BE1634C91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D7064-B726-8D4E-A331-DEE1B8FAA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D7D24-8D98-CA48-9FA6-EECA5117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B7362-77C7-FA4B-A98C-4C914C4F1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00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65632-3581-0E4B-B6CD-3E9171C46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83D24-B39F-D042-961A-92EBD8F711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B5D18-9543-6542-9244-FD7F035A8B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390F5-6D12-0B4E-A036-C70A0608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BEADD-CEFA-3F44-B026-B90E9AE00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CB428-36A5-E44F-AF46-380D1522A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339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0BA5E-FC06-1743-B573-7B02CFE53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04BB9-092D-6841-8B6E-1C2075098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8F8D0-754E-B34A-8CA4-C400432485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154B72-940B-3E41-921F-2F775BF01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49939D-7EBE-AF41-A453-663148EC6F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BB615C-5DE2-DC49-9A37-77A4645C3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1D5C25-C478-4C44-8BF5-DBD37F255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138B6A-4374-5F4D-A8BE-14E265C5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48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3B513-6E09-EF4C-939B-40A602B4C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300379-27BB-DD46-BA81-2C1A8EF44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9CA75C-615D-3047-AB88-47E159077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0EC40D-4B49-D74C-BFDD-E6FB7A76A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38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B583F1-2FE1-1947-8D1C-A46638303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2F7A55-A0C7-614E-A732-DE66A4D96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668B5-EFAC-734A-88EE-C0D945A2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449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861AA-46CB-CA46-B584-E98AEDAFB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B6E53-F8BF-3747-8CE6-DF7EA8981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4B334-4972-354E-9D5D-503F6682F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8C62-CDA2-344E-BFBB-FC5582D5B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72E29D-41EB-1E42-AA28-E7929BED6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3379D-08E8-7744-A44F-EECE31D07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81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9DD98-F001-6B4B-A2B7-B76043D9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2E450E-5245-164A-8FEA-D6BFA14202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205F2-F0DC-F142-A268-BC95B8A1F1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0F051-A5AF-034F-9296-1AAC1836E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387DD-EBF1-3E41-A33C-36069FFFA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33469-B878-CB48-83DA-F5B592F0D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820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B6A01C-E3EE-0047-B70B-4A190EE23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3530D-BE41-A44D-955A-704AD1D6E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645E2-CF77-A34E-A11A-6CC072B17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20813-F3BF-F44B-886C-146FCEC39AD3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C3BD6-969A-7141-87C0-FA21223883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E4F22-9C14-1443-9CC8-5D2E005167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6A61F-77D7-CF46-86F5-8ECA71BAA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87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13" Type="http://schemas.microsoft.com/office/2007/relationships/hdphoto" Target="../media/hdphoto3.wdp"/><Relationship Id="rId18" Type="http://schemas.microsoft.com/office/2007/relationships/hdphoto" Target="../media/hdphoto5.wdp"/><Relationship Id="rId26" Type="http://schemas.openxmlformats.org/officeDocument/2006/relationships/image" Target="../media/image15.emf"/><Relationship Id="rId3" Type="http://schemas.openxmlformats.org/officeDocument/2006/relationships/image" Target="../media/image3.png"/><Relationship Id="rId21" Type="http://schemas.openxmlformats.org/officeDocument/2006/relationships/image" Target="../media/image11.png"/><Relationship Id="rId7" Type="http://schemas.openxmlformats.org/officeDocument/2006/relationships/image" Target="../media/image5.emf"/><Relationship Id="rId12" Type="http://schemas.openxmlformats.org/officeDocument/2006/relationships/image" Target="../media/image6.png"/><Relationship Id="rId17" Type="http://schemas.openxmlformats.org/officeDocument/2006/relationships/image" Target="../media/image9.png"/><Relationship Id="rId25" Type="http://schemas.openxmlformats.org/officeDocument/2006/relationships/image" Target="../media/image14.emf"/><Relationship Id="rId2" Type="http://schemas.openxmlformats.org/officeDocument/2006/relationships/slideLayout" Target="../slideLayouts/slideLayout1.xml"/><Relationship Id="rId16" Type="http://schemas.microsoft.com/office/2007/relationships/hdphoto" Target="../media/hdphoto4.wdp"/><Relationship Id="rId20" Type="http://schemas.microsoft.com/office/2007/relationships/hdphoto" Target="../media/hdphoto6.wdp"/><Relationship Id="rId1" Type="http://schemas.openxmlformats.org/officeDocument/2006/relationships/vmlDrawing" Target="../drawings/vmlDrawing1.vml"/><Relationship Id="rId6" Type="http://schemas.microsoft.com/office/2007/relationships/hdphoto" Target="../media/hdphoto2.wdp"/><Relationship Id="rId11" Type="http://schemas.openxmlformats.org/officeDocument/2006/relationships/image" Target="../media/image2.emf"/><Relationship Id="rId24" Type="http://schemas.openxmlformats.org/officeDocument/2006/relationships/image" Target="../media/image13.emf"/><Relationship Id="rId5" Type="http://schemas.openxmlformats.org/officeDocument/2006/relationships/image" Target="../media/image4.png"/><Relationship Id="rId15" Type="http://schemas.openxmlformats.org/officeDocument/2006/relationships/image" Target="../media/image8.png"/><Relationship Id="rId23" Type="http://schemas.openxmlformats.org/officeDocument/2006/relationships/image" Target="../media/image12.emf"/><Relationship Id="rId10" Type="http://schemas.openxmlformats.org/officeDocument/2006/relationships/oleObject" Target="../embeddings/oleObject2.bin"/><Relationship Id="rId19" Type="http://schemas.openxmlformats.org/officeDocument/2006/relationships/image" Target="../media/image10.png"/><Relationship Id="rId4" Type="http://schemas.microsoft.com/office/2007/relationships/hdphoto" Target="../media/hdphoto1.wdp"/><Relationship Id="rId9" Type="http://schemas.openxmlformats.org/officeDocument/2006/relationships/image" Target="../media/image1.emf"/><Relationship Id="rId14" Type="http://schemas.openxmlformats.org/officeDocument/2006/relationships/image" Target="../media/image7.png"/><Relationship Id="rId22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AA25337-B739-574A-93B4-68FEA1DF89CC}"/>
              </a:ext>
            </a:extLst>
          </p:cNvPr>
          <p:cNvSpPr txBox="1">
            <a:spLocks/>
          </p:cNvSpPr>
          <p:nvPr/>
        </p:nvSpPr>
        <p:spPr>
          <a:xfrm>
            <a:off x="1971802" y="164709"/>
            <a:ext cx="7346280" cy="564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latin typeface="Arial" panose="020B0604020202020204" pitchFamily="34" charset="0"/>
                <a:cs typeface="Arial" panose="020B0604020202020204" pitchFamily="34" charset="0"/>
              </a:rPr>
              <a:t>Fungi A can promote CRC .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A5BEBA19-EB5D-EC4A-BA1D-AD57881BC1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504" t="39371" r="4069" b="35719"/>
          <a:stretch/>
        </p:blipFill>
        <p:spPr>
          <a:xfrm>
            <a:off x="1139427" y="3497104"/>
            <a:ext cx="692978" cy="697964"/>
          </a:xfrm>
          <a:prstGeom prst="ellipse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06917CAA-909E-0A4A-A4A0-C90C5EBD60C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274" t="69366" r="12530" b="7197"/>
          <a:stretch/>
        </p:blipFill>
        <p:spPr>
          <a:xfrm>
            <a:off x="337837" y="3433646"/>
            <a:ext cx="692979" cy="697964"/>
          </a:xfrm>
          <a:prstGeom prst="flowChartConnector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8C5254-1C61-A94E-81CC-EB43D6C3C8D9}"/>
              </a:ext>
            </a:extLst>
          </p:cNvPr>
          <p:cNvSpPr txBox="1"/>
          <p:nvPr/>
        </p:nvSpPr>
        <p:spPr>
          <a:xfrm>
            <a:off x="1212990" y="4289741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D370DF-11AF-2C4A-A17B-654CA57415E1}"/>
              </a:ext>
            </a:extLst>
          </p:cNvPr>
          <p:cNvSpPr txBox="1"/>
          <p:nvPr/>
        </p:nvSpPr>
        <p:spPr>
          <a:xfrm>
            <a:off x="455082" y="4289741"/>
            <a:ext cx="585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grpSp>
        <p:nvGrpSpPr>
          <p:cNvPr id="9" name="组合 28">
            <a:extLst>
              <a:ext uri="{FF2B5EF4-FFF2-40B4-BE49-F238E27FC236}">
                <a16:creationId xmlns:a16="http://schemas.microsoft.com/office/drawing/2014/main" id="{68745D2B-03D9-8F42-B271-8C288EA889CB}"/>
              </a:ext>
            </a:extLst>
          </p:cNvPr>
          <p:cNvGrpSpPr/>
          <p:nvPr/>
        </p:nvGrpSpPr>
        <p:grpSpPr>
          <a:xfrm>
            <a:off x="167940" y="1269922"/>
            <a:ext cx="3032734" cy="2045884"/>
            <a:chOff x="612889" y="1988125"/>
            <a:chExt cx="3062682" cy="189608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F7A1AD5-0A7E-9042-9C2C-18E902C875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289" r="-892"/>
            <a:stretch/>
          </p:blipFill>
          <p:spPr>
            <a:xfrm>
              <a:off x="612889" y="1988125"/>
              <a:ext cx="3062682" cy="1896081"/>
            </a:xfrm>
            <a:prstGeom prst="rect">
              <a:avLst/>
            </a:prstGeom>
          </p:spPr>
        </p:pic>
        <p:sp>
          <p:nvSpPr>
            <p:cNvPr id="11" name="文本框 15">
              <a:extLst>
                <a:ext uri="{FF2B5EF4-FFF2-40B4-BE49-F238E27FC236}">
                  <a16:creationId xmlns:a16="http://schemas.microsoft.com/office/drawing/2014/main" id="{CA9E2391-C690-0245-9314-6A0F77C77219}"/>
                </a:ext>
              </a:extLst>
            </p:cNvPr>
            <p:cNvSpPr txBox="1"/>
            <p:nvPr/>
          </p:nvSpPr>
          <p:spPr>
            <a:xfrm>
              <a:off x="2501577" y="2445488"/>
              <a:ext cx="423259" cy="3557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Hans-HK" sz="1200" dirty="0">
                  <a:latin typeface="Arial" panose="020B0604020202020204" pitchFamily="34" charset="0"/>
                  <a:cs typeface="Arial" panose="020B0604020202020204" pitchFamily="34" charset="0"/>
                </a:rPr>
                <a:t>**</a:t>
              </a:r>
              <a:endParaRPr lang="zh-Hans-HK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组合 29">
            <a:extLst>
              <a:ext uri="{FF2B5EF4-FFF2-40B4-BE49-F238E27FC236}">
                <a16:creationId xmlns:a16="http://schemas.microsoft.com/office/drawing/2014/main" id="{AFE53D7D-6DDA-DE47-AA57-2C0300D814E1}"/>
              </a:ext>
            </a:extLst>
          </p:cNvPr>
          <p:cNvGrpSpPr/>
          <p:nvPr/>
        </p:nvGrpSpPr>
        <p:grpSpPr>
          <a:xfrm>
            <a:off x="3502230" y="1146909"/>
            <a:ext cx="2795385" cy="2102281"/>
            <a:chOff x="3735369" y="1895073"/>
            <a:chExt cx="2917677" cy="1999816"/>
          </a:xfrm>
        </p:grpSpPr>
        <p:graphicFrame>
          <p:nvGraphicFramePr>
            <p:cNvPr id="13" name="对象 11">
              <a:extLst>
                <a:ext uri="{FF2B5EF4-FFF2-40B4-BE49-F238E27FC236}">
                  <a16:creationId xmlns:a16="http://schemas.microsoft.com/office/drawing/2014/main" id="{2FF41D17-08AC-B24C-A9A9-92B1B60CB2E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45421271"/>
                </p:ext>
              </p:extLst>
            </p:nvPr>
          </p:nvGraphicFramePr>
          <p:xfrm>
            <a:off x="3735369" y="1895073"/>
            <a:ext cx="2917677" cy="199981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5" name="Prism 8" r:id="rId8" imgW="4375649" imgH="2999553" progId="Prism8.Document">
                    <p:embed/>
                  </p:oleObj>
                </mc:Choice>
                <mc:Fallback>
                  <p:oleObj name="Prism 8" r:id="rId8" imgW="4375649" imgH="2999553" progId="Prism8.Document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0A36C6AE-4FB6-44C3-9E85-97077D5CC34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3735369" y="1895073"/>
                          <a:ext cx="2917677" cy="199981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文本框 16">
              <a:extLst>
                <a:ext uri="{FF2B5EF4-FFF2-40B4-BE49-F238E27FC236}">
                  <a16:creationId xmlns:a16="http://schemas.microsoft.com/office/drawing/2014/main" id="{D7470F88-E2A6-8040-969A-68726238C467}"/>
                </a:ext>
              </a:extLst>
            </p:cNvPr>
            <p:cNvSpPr txBox="1"/>
            <p:nvPr/>
          </p:nvSpPr>
          <p:spPr>
            <a:xfrm>
              <a:off x="5503266" y="2158253"/>
              <a:ext cx="3032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-HK" sz="1200" dirty="0">
                  <a:latin typeface="Arial" panose="020B0604020202020204" pitchFamily="34" charset="0"/>
                  <a:cs typeface="Arial" panose="020B0604020202020204" pitchFamily="34" charset="0"/>
                </a:rPr>
                <a:t>**</a:t>
              </a:r>
              <a:endParaRPr lang="zh-Hans-HK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5" name="组合 30">
            <a:extLst>
              <a:ext uri="{FF2B5EF4-FFF2-40B4-BE49-F238E27FC236}">
                <a16:creationId xmlns:a16="http://schemas.microsoft.com/office/drawing/2014/main" id="{A0E6DCE4-F97B-2941-A57A-D9A5D80C3715}"/>
              </a:ext>
            </a:extLst>
          </p:cNvPr>
          <p:cNvGrpSpPr/>
          <p:nvPr/>
        </p:nvGrpSpPr>
        <p:grpSpPr>
          <a:xfrm>
            <a:off x="231630" y="4518003"/>
            <a:ext cx="2905354" cy="2372993"/>
            <a:chOff x="5495295" y="1762185"/>
            <a:chExt cx="2937060" cy="1958385"/>
          </a:xfrm>
        </p:grpSpPr>
        <p:graphicFrame>
          <p:nvGraphicFramePr>
            <p:cNvPr id="16" name="对象 12">
              <a:extLst>
                <a:ext uri="{FF2B5EF4-FFF2-40B4-BE49-F238E27FC236}">
                  <a16:creationId xmlns:a16="http://schemas.microsoft.com/office/drawing/2014/main" id="{DF8D3F80-180E-6244-BBFE-0E0D3E476CD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5412732"/>
                </p:ext>
              </p:extLst>
            </p:nvPr>
          </p:nvGraphicFramePr>
          <p:xfrm>
            <a:off x="5495295" y="1762185"/>
            <a:ext cx="2937060" cy="19583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Prism 8" r:id="rId10" imgW="4497375" imgH="2999553" progId="Prism8.Document">
                    <p:embed/>
                  </p:oleObj>
                </mc:Choice>
                <mc:Fallback>
                  <p:oleObj name="Prism 8" r:id="rId10" imgW="4497375" imgH="2999553" progId="Prism8.Document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E4A273F0-FF5F-4759-94FE-F43F589CEC4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495295" y="1762185"/>
                          <a:ext cx="2937060" cy="195838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" name="文本框 17">
              <a:extLst>
                <a:ext uri="{FF2B5EF4-FFF2-40B4-BE49-F238E27FC236}">
                  <a16:creationId xmlns:a16="http://schemas.microsoft.com/office/drawing/2014/main" id="{7D958F30-0E65-EA4C-9492-C82B60975E43}"/>
                </a:ext>
              </a:extLst>
            </p:cNvPr>
            <p:cNvSpPr txBox="1"/>
            <p:nvPr/>
          </p:nvSpPr>
          <p:spPr>
            <a:xfrm>
              <a:off x="7330904" y="2136839"/>
              <a:ext cx="3032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-HK" sz="1200" dirty="0">
                  <a:latin typeface="Arial" panose="020B0604020202020204" pitchFamily="34" charset="0"/>
                  <a:cs typeface="Arial" panose="020B0604020202020204" pitchFamily="34" charset="0"/>
                </a:rPr>
                <a:t>**</a:t>
              </a:r>
              <a:endParaRPr lang="zh-Hans-HK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8" name="图片 19" descr="圆圈&#10;&#10;描述已自动生成">
            <a:extLst>
              <a:ext uri="{FF2B5EF4-FFF2-40B4-BE49-F238E27FC236}">
                <a16:creationId xmlns:a16="http://schemas.microsoft.com/office/drawing/2014/main" id="{F9D07ACE-EA57-AE4D-8851-78FAC76F783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80" t="36443" r="22924" b="39889"/>
          <a:stretch/>
        </p:blipFill>
        <p:spPr>
          <a:xfrm>
            <a:off x="3502148" y="3449461"/>
            <a:ext cx="697338" cy="688662"/>
          </a:xfrm>
          <a:prstGeom prst="ellipse">
            <a:avLst/>
          </a:prstGeom>
        </p:spPr>
      </p:pic>
      <p:pic>
        <p:nvPicPr>
          <p:cNvPr id="19" name="图片 21" descr="图片包含 背景图案&#10;&#10;描述已自动生成">
            <a:extLst>
              <a:ext uri="{FF2B5EF4-FFF2-40B4-BE49-F238E27FC236}">
                <a16:creationId xmlns:a16="http://schemas.microsoft.com/office/drawing/2014/main" id="{1B8E8D33-3E8E-C440-A63F-18AAFD5F35A4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0" t="39668" r="20063" b="39158"/>
          <a:stretch/>
        </p:blipFill>
        <p:spPr>
          <a:xfrm>
            <a:off x="4330193" y="3449461"/>
            <a:ext cx="677002" cy="688662"/>
          </a:xfrm>
          <a:prstGeom prst="ellipse">
            <a:avLst/>
          </a:prstGeom>
        </p:spPr>
      </p:pic>
      <p:sp>
        <p:nvSpPr>
          <p:cNvPr id="20" name="TextBox 8">
            <a:extLst>
              <a:ext uri="{FF2B5EF4-FFF2-40B4-BE49-F238E27FC236}">
                <a16:creationId xmlns:a16="http://schemas.microsoft.com/office/drawing/2014/main" id="{CECC1AFE-7C19-984C-A9B6-76BA1B67CE85}"/>
              </a:ext>
            </a:extLst>
          </p:cNvPr>
          <p:cNvSpPr txBox="1"/>
          <p:nvPr/>
        </p:nvSpPr>
        <p:spPr>
          <a:xfrm>
            <a:off x="4462978" y="4264120"/>
            <a:ext cx="4411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4EFDA122-D3B2-044E-9A2B-3A2E6672A03A}"/>
              </a:ext>
            </a:extLst>
          </p:cNvPr>
          <p:cNvSpPr txBox="1"/>
          <p:nvPr/>
        </p:nvSpPr>
        <p:spPr>
          <a:xfrm>
            <a:off x="3536404" y="4266185"/>
            <a:ext cx="585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pic>
        <p:nvPicPr>
          <p:cNvPr id="22" name="图片 26" descr="不同类型的料理&#10;&#10;低可信度描述已自动生成">
            <a:extLst>
              <a:ext uri="{FF2B5EF4-FFF2-40B4-BE49-F238E27FC236}">
                <a16:creationId xmlns:a16="http://schemas.microsoft.com/office/drawing/2014/main" id="{D1A03B01-5830-7F4A-8A9E-2270E79D87FC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grayscl/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harpenSoften amount="1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07" t="4380" r="11040"/>
          <a:stretch/>
        </p:blipFill>
        <p:spPr>
          <a:xfrm>
            <a:off x="8991327" y="1817490"/>
            <a:ext cx="1965434" cy="1327174"/>
          </a:xfrm>
          <a:prstGeom prst="rect">
            <a:avLst/>
          </a:prstGeom>
        </p:spPr>
      </p:pic>
      <p:pic>
        <p:nvPicPr>
          <p:cNvPr id="23" name="图片 27" descr="背景图案&#10;&#10;描述已自动生成">
            <a:extLst>
              <a:ext uri="{FF2B5EF4-FFF2-40B4-BE49-F238E27FC236}">
                <a16:creationId xmlns:a16="http://schemas.microsoft.com/office/drawing/2014/main" id="{59FD4384-440D-0149-8091-1EE354E6CD19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grayscl/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sharpenSoften amount="2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293" t="-486"/>
          <a:stretch/>
        </p:blipFill>
        <p:spPr>
          <a:xfrm>
            <a:off x="6941555" y="1802803"/>
            <a:ext cx="1965434" cy="1327174"/>
          </a:xfrm>
          <a:prstGeom prst="rect">
            <a:avLst/>
          </a:prstGeom>
        </p:spPr>
      </p:pic>
      <p:sp>
        <p:nvSpPr>
          <p:cNvPr id="24" name="TextBox 9">
            <a:extLst>
              <a:ext uri="{FF2B5EF4-FFF2-40B4-BE49-F238E27FC236}">
                <a16:creationId xmlns:a16="http://schemas.microsoft.com/office/drawing/2014/main" id="{8B5730B1-E242-3747-B9AD-6479CAC70CAA}"/>
              </a:ext>
            </a:extLst>
          </p:cNvPr>
          <p:cNvSpPr txBox="1"/>
          <p:nvPr/>
        </p:nvSpPr>
        <p:spPr>
          <a:xfrm>
            <a:off x="7543246" y="1525804"/>
            <a:ext cx="5854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25" name="TextBox 8">
            <a:extLst>
              <a:ext uri="{FF2B5EF4-FFF2-40B4-BE49-F238E27FC236}">
                <a16:creationId xmlns:a16="http://schemas.microsoft.com/office/drawing/2014/main" id="{9F1AB1DB-E1B4-E544-9EA2-392C597662EF}"/>
              </a:ext>
            </a:extLst>
          </p:cNvPr>
          <p:cNvSpPr txBox="1"/>
          <p:nvPr/>
        </p:nvSpPr>
        <p:spPr>
          <a:xfrm>
            <a:off x="9646876" y="1525803"/>
            <a:ext cx="10049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A.R Treated</a:t>
            </a:r>
          </a:p>
        </p:txBody>
      </p:sp>
      <p:sp>
        <p:nvSpPr>
          <p:cNvPr id="26" name="TextBox 9">
            <a:extLst>
              <a:ext uri="{FF2B5EF4-FFF2-40B4-BE49-F238E27FC236}">
                <a16:creationId xmlns:a16="http://schemas.microsoft.com/office/drawing/2014/main" id="{D3CC930C-4661-B24A-953B-03C6682009CE}"/>
              </a:ext>
            </a:extLst>
          </p:cNvPr>
          <p:cNvSpPr txBox="1"/>
          <p:nvPr/>
        </p:nvSpPr>
        <p:spPr>
          <a:xfrm>
            <a:off x="10985568" y="2280601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Organoid 828</a:t>
            </a:r>
          </a:p>
        </p:txBody>
      </p:sp>
      <p:sp>
        <p:nvSpPr>
          <p:cNvPr id="27" name="TextBox 9">
            <a:extLst>
              <a:ext uri="{FF2B5EF4-FFF2-40B4-BE49-F238E27FC236}">
                <a16:creationId xmlns:a16="http://schemas.microsoft.com/office/drawing/2014/main" id="{75EC1FC2-6787-3643-8672-F4D92DB81997}"/>
              </a:ext>
            </a:extLst>
          </p:cNvPr>
          <p:cNvSpPr txBox="1"/>
          <p:nvPr/>
        </p:nvSpPr>
        <p:spPr>
          <a:xfrm>
            <a:off x="10956761" y="3699289"/>
            <a:ext cx="11128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Organoid 816</a:t>
            </a:r>
          </a:p>
        </p:txBody>
      </p:sp>
      <p:pic>
        <p:nvPicPr>
          <p:cNvPr id="28" name="Picture 27" descr="A picture containing indoor&#10;&#10;Description automatically generated">
            <a:extLst>
              <a:ext uri="{FF2B5EF4-FFF2-40B4-BE49-F238E27FC236}">
                <a16:creationId xmlns:a16="http://schemas.microsoft.com/office/drawing/2014/main" id="{982F6384-1536-5B4D-B720-8AA1A1114F05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grayscl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2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467" r="5231"/>
          <a:stretch/>
        </p:blipFill>
        <p:spPr>
          <a:xfrm>
            <a:off x="8991327" y="3240960"/>
            <a:ext cx="1965434" cy="1327175"/>
          </a:xfrm>
          <a:prstGeom prst="rect">
            <a:avLst/>
          </a:prstGeom>
        </p:spPr>
      </p:pic>
      <p:pic>
        <p:nvPicPr>
          <p:cNvPr id="29" name="Picture 28" descr="A picture containing nature, close&#10;&#10;Description automatically generated">
            <a:extLst>
              <a:ext uri="{FF2B5EF4-FFF2-40B4-BE49-F238E27FC236}">
                <a16:creationId xmlns:a16="http://schemas.microsoft.com/office/drawing/2014/main" id="{9650C7EB-7A46-FD48-9B7A-8F7CBDBA77E4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grayscl/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sharpenSoften amount="2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99"/>
          <a:stretch/>
        </p:blipFill>
        <p:spPr>
          <a:xfrm>
            <a:off x="6939640" y="3240961"/>
            <a:ext cx="1965434" cy="132717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30E3D73-00BC-E741-B69B-C69A21F6126C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t="13326"/>
          <a:stretch/>
        </p:blipFill>
        <p:spPr>
          <a:xfrm>
            <a:off x="2357158" y="3390524"/>
            <a:ext cx="943814" cy="110353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575608E-902D-7B47-873A-AF5EE2DE58B1}"/>
              </a:ext>
            </a:extLst>
          </p:cNvPr>
          <p:cNvSpPr txBox="1"/>
          <p:nvPr/>
        </p:nvSpPr>
        <p:spPr>
          <a:xfrm rot="16200000">
            <a:off x="1739631" y="3715955"/>
            <a:ext cx="963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Colony formation</a:t>
            </a:r>
          </a:p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(% of control)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252C08-076D-0B40-BD66-9C5D03A2E1BF}"/>
              </a:ext>
            </a:extLst>
          </p:cNvPr>
          <p:cNvSpPr txBox="1"/>
          <p:nvPr/>
        </p:nvSpPr>
        <p:spPr>
          <a:xfrm>
            <a:off x="2435803" y="4380098"/>
            <a:ext cx="4523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07F6077-55D0-7746-BBDD-C3AE485BAA15}"/>
              </a:ext>
            </a:extLst>
          </p:cNvPr>
          <p:cNvSpPr txBox="1"/>
          <p:nvPr/>
        </p:nvSpPr>
        <p:spPr>
          <a:xfrm>
            <a:off x="2779506" y="4379800"/>
            <a:ext cx="3561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A7F52D0-BB59-6741-A239-068D63FA7741}"/>
              </a:ext>
            </a:extLst>
          </p:cNvPr>
          <p:cNvPicPr>
            <a:picLocks noChangeAspect="1"/>
          </p:cNvPicPr>
          <p:nvPr/>
        </p:nvPicPr>
        <p:blipFill rotWithShape="1">
          <a:blip r:embed="rId24"/>
          <a:srcRect t="11890"/>
          <a:stretch/>
        </p:blipFill>
        <p:spPr>
          <a:xfrm>
            <a:off x="5454285" y="3359656"/>
            <a:ext cx="943814" cy="112182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A7A05CEF-2960-5B4E-8312-3EC8C8FA14A1}"/>
              </a:ext>
            </a:extLst>
          </p:cNvPr>
          <p:cNvSpPr txBox="1"/>
          <p:nvPr/>
        </p:nvSpPr>
        <p:spPr>
          <a:xfrm rot="16200000">
            <a:off x="4831178" y="3687874"/>
            <a:ext cx="963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Colony formation</a:t>
            </a:r>
          </a:p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 (% of control)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FCC29E-521C-584E-B77C-63EA08ED534D}"/>
              </a:ext>
            </a:extLst>
          </p:cNvPr>
          <p:cNvSpPr txBox="1"/>
          <p:nvPr/>
        </p:nvSpPr>
        <p:spPr>
          <a:xfrm>
            <a:off x="5560003" y="4410578"/>
            <a:ext cx="4523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B8C5F7D-FD2E-4644-BE0A-EC9BC930086D}"/>
              </a:ext>
            </a:extLst>
          </p:cNvPr>
          <p:cNvSpPr txBox="1"/>
          <p:nvPr/>
        </p:nvSpPr>
        <p:spPr>
          <a:xfrm>
            <a:off x="5903706" y="4410280"/>
            <a:ext cx="3561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70A6C49-FEA2-F543-9EBB-A805D9B5AC61}"/>
              </a:ext>
            </a:extLst>
          </p:cNvPr>
          <p:cNvSpPr txBox="1"/>
          <p:nvPr/>
        </p:nvSpPr>
        <p:spPr>
          <a:xfrm>
            <a:off x="266919" y="864297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5E2C702-524F-8244-B5F2-25348EDFCBD5}"/>
              </a:ext>
            </a:extLst>
          </p:cNvPr>
          <p:cNvSpPr txBox="1"/>
          <p:nvPr/>
        </p:nvSpPr>
        <p:spPr>
          <a:xfrm>
            <a:off x="6406747" y="787679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FB4922E7-EEAA-CA48-9CA4-B6CD17AA2F75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181821" y="4686312"/>
            <a:ext cx="1444139" cy="182813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F1B4A13A-2F33-4F4D-B197-30DC15892C4B}"/>
              </a:ext>
            </a:extLst>
          </p:cNvPr>
          <p:cNvSpPr txBox="1"/>
          <p:nvPr/>
        </p:nvSpPr>
        <p:spPr>
          <a:xfrm rot="16200000">
            <a:off x="6476219" y="5538480"/>
            <a:ext cx="12326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Surface area (µm2)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9D8C280-D3C3-ED43-8965-B5DB284ED95B}"/>
              </a:ext>
            </a:extLst>
          </p:cNvPr>
          <p:cNvSpPr txBox="1"/>
          <p:nvPr/>
        </p:nvSpPr>
        <p:spPr>
          <a:xfrm>
            <a:off x="7678363" y="6407018"/>
            <a:ext cx="4523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B1CB300-FD8F-4F4E-B852-90BADE5A0DE5}"/>
              </a:ext>
            </a:extLst>
          </p:cNvPr>
          <p:cNvSpPr txBox="1"/>
          <p:nvPr/>
        </p:nvSpPr>
        <p:spPr>
          <a:xfrm>
            <a:off x="8022066" y="6406720"/>
            <a:ext cx="3561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CBC2AFC-4612-AD43-805C-465AFA3C6A87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9385129" y="4733073"/>
            <a:ext cx="1518895" cy="1828131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43E3B7B9-63D7-CD4E-81F9-533CE768A27D}"/>
              </a:ext>
            </a:extLst>
          </p:cNvPr>
          <p:cNvSpPr txBox="1"/>
          <p:nvPr/>
        </p:nvSpPr>
        <p:spPr>
          <a:xfrm rot="16200000">
            <a:off x="8701259" y="5431800"/>
            <a:ext cx="12326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Surface area (µm2)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01DA294-2733-7A4F-842B-E53F178E0494}"/>
              </a:ext>
            </a:extLst>
          </p:cNvPr>
          <p:cNvSpPr txBox="1"/>
          <p:nvPr/>
        </p:nvSpPr>
        <p:spPr>
          <a:xfrm>
            <a:off x="9903403" y="6407018"/>
            <a:ext cx="4523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CTRL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4DDE380-E251-8E41-8903-28470616077C}"/>
              </a:ext>
            </a:extLst>
          </p:cNvPr>
          <p:cNvSpPr txBox="1"/>
          <p:nvPr/>
        </p:nvSpPr>
        <p:spPr>
          <a:xfrm>
            <a:off x="10247106" y="6406720"/>
            <a:ext cx="3561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A.R</a:t>
            </a:r>
          </a:p>
        </p:txBody>
      </p:sp>
    </p:spTree>
    <p:extLst>
      <p:ext uri="{BB962C8B-B14F-4D97-AF65-F5344CB8AC3E}">
        <p14:creationId xmlns:p14="http://schemas.microsoft.com/office/powerpoint/2010/main" val="3998395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</Words>
  <Application>Microsoft Macintosh PowerPoint</Application>
  <PresentationFormat>Widescreen</PresentationFormat>
  <Paragraphs>28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Prism 8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461</dc:creator>
  <cp:lastModifiedBy>461</cp:lastModifiedBy>
  <cp:revision>1</cp:revision>
  <dcterms:created xsi:type="dcterms:W3CDTF">2021-10-19T01:00:34Z</dcterms:created>
  <dcterms:modified xsi:type="dcterms:W3CDTF">2021-10-19T01:01:06Z</dcterms:modified>
</cp:coreProperties>
</file>

<file path=docProps/thumbnail.jpeg>
</file>